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58" r:id="rId3"/>
    <p:sldId id="259" r:id="rId4"/>
    <p:sldId id="261" r:id="rId5"/>
    <p:sldId id="260" r:id="rId6"/>
    <p:sldId id="264" r:id="rId7"/>
    <p:sldId id="263" r:id="rId8"/>
    <p:sldId id="262" r:id="rId9"/>
    <p:sldId id="265" r:id="rId10"/>
    <p:sldId id="266" r:id="rId11"/>
    <p:sldId id="268" r:id="rId12"/>
    <p:sldId id="276" r:id="rId13"/>
    <p:sldId id="269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C77BEF-93BC-6DDD-D347-60C4F017933B}" v="100" dt="2020-03-06T19:44:57.619"/>
    <p1510:client id="{2E640C44-3FCE-1C2E-E488-27C251671957}" v="623" dt="2020-03-03T20:28:05.709"/>
    <p1510:client id="{43435053-8480-428D-A5C9-147476B04760}" v="15" dt="2020-03-10T18:47:16.901"/>
    <p1510:client id="{61BFE52B-7788-4FC2-8300-8830BBEFDDBF}" v="1" dt="2020-03-10T22:10:51.652"/>
    <p1510:client id="{655876E6-5557-8731-0B8C-F5CD369841F6}" v="15" dt="2020-03-06T20:59:46.057"/>
    <p1510:client id="{6EC2B678-F7D4-2FEA-EAFC-FFD6039BE22F}" v="76" dt="2020-03-06T20:29:43.274"/>
    <p1510:client id="{7626B88F-F03F-4ADB-BB5D-3BF1AF102E4B}" v="389" dt="2020-03-11T16:30:07.212"/>
    <p1510:client id="{8FA0C858-8E74-603A-1272-F4ECB48E0C7B}" v="342" dt="2020-03-03T19:45:50.878"/>
    <p1510:client id="{9C003426-50CE-3931-1AB2-01F9D516BE40}" v="77" dt="2020-03-09T17:15:29.401"/>
    <p1510:client id="{A37BAD07-4CA5-4583-D2E7-60E6CE59F08C}" v="3" dt="2020-03-11T01:34:19.576"/>
    <p1510:client id="{D143E7A8-9D00-4D95-8668-B18C5233EEDE}" v="209" dt="2020-03-04T19:46:34.366"/>
    <p1510:client id="{F1189650-F218-4666-80AC-5F901B29F099}" v="19" dt="2020-03-10T15:37:52.947"/>
    <p1510:client id="{FB2B66B6-0E7B-CBE9-D13F-2BBAF67C29D4}" v="2" dt="2020-03-04T22:01:11.7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25C1D-8CDB-4775-A8FA-51E4CAFEC4E3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51EE78-A44E-4A27-8E9E-2861E0C09558}">
      <dgm:prSet/>
      <dgm:spPr/>
      <dgm:t>
        <a:bodyPr/>
        <a:lstStyle/>
        <a:p>
          <a:pPr>
            <a:defRPr cap="all"/>
          </a:pPr>
          <a:r>
            <a:rPr lang="en-US"/>
            <a:t>Simulador Financeiro</a:t>
          </a:r>
        </a:p>
      </dgm:t>
    </dgm:pt>
    <dgm:pt modelId="{B20052D7-1D29-4D6E-99A0-5B9FD9DD27DA}" type="parTrans" cxnId="{1D956AB4-7CB2-4688-802C-729CFECA021A}">
      <dgm:prSet/>
      <dgm:spPr/>
      <dgm:t>
        <a:bodyPr/>
        <a:lstStyle/>
        <a:p>
          <a:endParaRPr lang="en-US"/>
        </a:p>
      </dgm:t>
    </dgm:pt>
    <dgm:pt modelId="{5D18B0F6-93B7-4D9A-A1A4-54BC1742FE99}" type="sibTrans" cxnId="{1D956AB4-7CB2-4688-802C-729CFECA021A}">
      <dgm:prSet/>
      <dgm:spPr/>
      <dgm:t>
        <a:bodyPr/>
        <a:lstStyle/>
        <a:p>
          <a:endParaRPr lang="en-US"/>
        </a:p>
      </dgm:t>
    </dgm:pt>
    <dgm:pt modelId="{24EB6E4E-E51A-4526-B3F0-9C10896FE192}">
      <dgm:prSet/>
      <dgm:spPr/>
      <dgm:t>
        <a:bodyPr/>
        <a:lstStyle/>
        <a:p>
          <a:pPr>
            <a:defRPr cap="all"/>
          </a:pPr>
          <a:r>
            <a:rPr lang="en-US"/>
            <a:t>MySQL</a:t>
          </a:r>
        </a:p>
      </dgm:t>
    </dgm:pt>
    <dgm:pt modelId="{A42B63E9-2EBE-4FFE-AFDA-DA1A3F2B1378}" type="parTrans" cxnId="{1937D1CB-9A97-4889-ABFB-80AB076D92A7}">
      <dgm:prSet/>
      <dgm:spPr/>
      <dgm:t>
        <a:bodyPr/>
        <a:lstStyle/>
        <a:p>
          <a:endParaRPr lang="en-US"/>
        </a:p>
      </dgm:t>
    </dgm:pt>
    <dgm:pt modelId="{44A9E045-AABD-44C7-B50B-724F74925929}" type="sibTrans" cxnId="{1937D1CB-9A97-4889-ABFB-80AB076D92A7}">
      <dgm:prSet/>
      <dgm:spPr/>
      <dgm:t>
        <a:bodyPr/>
        <a:lstStyle/>
        <a:p>
          <a:endParaRPr lang="en-US"/>
        </a:p>
      </dgm:t>
    </dgm:pt>
    <dgm:pt modelId="{431A34E8-9DCB-440E-87C5-57936854AA3E}">
      <dgm:prSet/>
      <dgm:spPr/>
      <dgm:t>
        <a:bodyPr/>
        <a:lstStyle/>
        <a:p>
          <a:pPr>
            <a:defRPr cap="all"/>
          </a:pPr>
          <a:r>
            <a:rPr lang="en-US"/>
            <a:t>Arduino</a:t>
          </a:r>
        </a:p>
      </dgm:t>
    </dgm:pt>
    <dgm:pt modelId="{8135F56A-9A7D-423B-BFF9-75DD1A913B9F}" type="parTrans" cxnId="{96085CB7-7198-4920-B5B5-4895310A1319}">
      <dgm:prSet/>
      <dgm:spPr/>
      <dgm:t>
        <a:bodyPr/>
        <a:lstStyle/>
        <a:p>
          <a:endParaRPr lang="en-US"/>
        </a:p>
      </dgm:t>
    </dgm:pt>
    <dgm:pt modelId="{9CC7EE24-68D7-4331-B045-952E2AD2FD5F}" type="sibTrans" cxnId="{96085CB7-7198-4920-B5B5-4895310A1319}">
      <dgm:prSet/>
      <dgm:spPr/>
      <dgm:t>
        <a:bodyPr/>
        <a:lstStyle/>
        <a:p>
          <a:endParaRPr lang="en-US"/>
        </a:p>
      </dgm:t>
    </dgm:pt>
    <dgm:pt modelId="{BBC36264-8E6D-4E92-8C2A-23291CE7EC7A}">
      <dgm:prSet/>
      <dgm:spPr/>
      <dgm:t>
        <a:bodyPr/>
        <a:lstStyle/>
        <a:p>
          <a:pPr>
            <a:defRPr cap="all"/>
          </a:pPr>
          <a:r>
            <a:rPr lang="en-US"/>
            <a:t>GitHub</a:t>
          </a:r>
        </a:p>
      </dgm:t>
    </dgm:pt>
    <dgm:pt modelId="{21A26ECB-3BEE-4E65-9A8A-D8412DA28855}" type="parTrans" cxnId="{D77EBB42-24BB-4812-8B25-51647AED0869}">
      <dgm:prSet/>
      <dgm:spPr/>
      <dgm:t>
        <a:bodyPr/>
        <a:lstStyle/>
        <a:p>
          <a:endParaRPr lang="en-US"/>
        </a:p>
      </dgm:t>
    </dgm:pt>
    <dgm:pt modelId="{73C7E7A3-DEE1-4C9C-A076-F3B4FAB5357A}" type="sibTrans" cxnId="{D77EBB42-24BB-4812-8B25-51647AED0869}">
      <dgm:prSet/>
      <dgm:spPr/>
      <dgm:t>
        <a:bodyPr/>
        <a:lstStyle/>
        <a:p>
          <a:endParaRPr lang="en-US"/>
        </a:p>
      </dgm:t>
    </dgm:pt>
    <dgm:pt modelId="{223636B2-9895-4F89-9B4C-638952B74FE4}" type="pres">
      <dgm:prSet presAssocID="{B8025C1D-8CDB-4775-A8FA-51E4CAFEC4E3}" presName="vert0" presStyleCnt="0">
        <dgm:presLayoutVars>
          <dgm:dir/>
          <dgm:animOne val="branch"/>
          <dgm:animLvl val="lvl"/>
        </dgm:presLayoutVars>
      </dgm:prSet>
      <dgm:spPr/>
    </dgm:pt>
    <dgm:pt modelId="{E08AFB7C-1438-4745-BF43-14A0EE72F225}" type="pres">
      <dgm:prSet presAssocID="{DA51EE78-A44E-4A27-8E9E-2861E0C09558}" presName="thickLine" presStyleLbl="alignNode1" presStyleIdx="0" presStyleCnt="4"/>
      <dgm:spPr/>
    </dgm:pt>
    <dgm:pt modelId="{3EED5AEE-D39D-4EFD-BAB9-FD8E2B0ECF0D}" type="pres">
      <dgm:prSet presAssocID="{DA51EE78-A44E-4A27-8E9E-2861E0C09558}" presName="horz1" presStyleCnt="0"/>
      <dgm:spPr/>
    </dgm:pt>
    <dgm:pt modelId="{E2B5D940-787D-4380-94E4-E2DD6757E6E3}" type="pres">
      <dgm:prSet presAssocID="{DA51EE78-A44E-4A27-8E9E-2861E0C09558}" presName="tx1" presStyleLbl="revTx" presStyleIdx="0" presStyleCnt="4"/>
      <dgm:spPr/>
    </dgm:pt>
    <dgm:pt modelId="{F3EF385B-F138-4C90-A395-AD8E4EDF9F36}" type="pres">
      <dgm:prSet presAssocID="{DA51EE78-A44E-4A27-8E9E-2861E0C09558}" presName="vert1" presStyleCnt="0"/>
      <dgm:spPr/>
    </dgm:pt>
    <dgm:pt modelId="{DE4FB624-EB04-43BE-9EFB-6D20D3B2C452}" type="pres">
      <dgm:prSet presAssocID="{24EB6E4E-E51A-4526-B3F0-9C10896FE192}" presName="thickLine" presStyleLbl="alignNode1" presStyleIdx="1" presStyleCnt="4"/>
      <dgm:spPr/>
    </dgm:pt>
    <dgm:pt modelId="{D8629351-8F3E-4AF3-A9BE-EAEB3E478743}" type="pres">
      <dgm:prSet presAssocID="{24EB6E4E-E51A-4526-B3F0-9C10896FE192}" presName="horz1" presStyleCnt="0"/>
      <dgm:spPr/>
    </dgm:pt>
    <dgm:pt modelId="{111B5F60-155A-4A9C-8568-B187719E5072}" type="pres">
      <dgm:prSet presAssocID="{24EB6E4E-E51A-4526-B3F0-9C10896FE192}" presName="tx1" presStyleLbl="revTx" presStyleIdx="1" presStyleCnt="4"/>
      <dgm:spPr/>
    </dgm:pt>
    <dgm:pt modelId="{C600AE84-3AC8-4A03-8DB0-4BBD9D7B5F44}" type="pres">
      <dgm:prSet presAssocID="{24EB6E4E-E51A-4526-B3F0-9C10896FE192}" presName="vert1" presStyleCnt="0"/>
      <dgm:spPr/>
    </dgm:pt>
    <dgm:pt modelId="{3B65307F-FF24-4203-A15E-AE6C2FFBE4A6}" type="pres">
      <dgm:prSet presAssocID="{431A34E8-9DCB-440E-87C5-57936854AA3E}" presName="thickLine" presStyleLbl="alignNode1" presStyleIdx="2" presStyleCnt="4"/>
      <dgm:spPr/>
    </dgm:pt>
    <dgm:pt modelId="{41DEFA04-39C4-4DBE-82DD-E99F724C8180}" type="pres">
      <dgm:prSet presAssocID="{431A34E8-9DCB-440E-87C5-57936854AA3E}" presName="horz1" presStyleCnt="0"/>
      <dgm:spPr/>
    </dgm:pt>
    <dgm:pt modelId="{DDAA6CDE-48B2-4D03-89B6-ADD15B62185E}" type="pres">
      <dgm:prSet presAssocID="{431A34E8-9DCB-440E-87C5-57936854AA3E}" presName="tx1" presStyleLbl="revTx" presStyleIdx="2" presStyleCnt="4"/>
      <dgm:spPr/>
    </dgm:pt>
    <dgm:pt modelId="{CFEBB840-718A-4D97-853B-B7524F96D412}" type="pres">
      <dgm:prSet presAssocID="{431A34E8-9DCB-440E-87C5-57936854AA3E}" presName="vert1" presStyleCnt="0"/>
      <dgm:spPr/>
    </dgm:pt>
    <dgm:pt modelId="{DF7F093B-DEB8-4D8A-ABDA-576912441867}" type="pres">
      <dgm:prSet presAssocID="{BBC36264-8E6D-4E92-8C2A-23291CE7EC7A}" presName="thickLine" presStyleLbl="alignNode1" presStyleIdx="3" presStyleCnt="4"/>
      <dgm:spPr/>
    </dgm:pt>
    <dgm:pt modelId="{C1054EAD-2F05-448A-9F0E-E25E69D0E3BF}" type="pres">
      <dgm:prSet presAssocID="{BBC36264-8E6D-4E92-8C2A-23291CE7EC7A}" presName="horz1" presStyleCnt="0"/>
      <dgm:spPr/>
    </dgm:pt>
    <dgm:pt modelId="{F2434751-B6E2-4AE9-8244-AABF87016971}" type="pres">
      <dgm:prSet presAssocID="{BBC36264-8E6D-4E92-8C2A-23291CE7EC7A}" presName="tx1" presStyleLbl="revTx" presStyleIdx="3" presStyleCnt="4"/>
      <dgm:spPr/>
    </dgm:pt>
    <dgm:pt modelId="{6A314839-F62B-4184-8F34-2D416649BBBC}" type="pres">
      <dgm:prSet presAssocID="{BBC36264-8E6D-4E92-8C2A-23291CE7EC7A}" presName="vert1" presStyleCnt="0"/>
      <dgm:spPr/>
    </dgm:pt>
  </dgm:ptLst>
  <dgm:cxnLst>
    <dgm:cxn modelId="{D77EBB42-24BB-4812-8B25-51647AED0869}" srcId="{B8025C1D-8CDB-4775-A8FA-51E4CAFEC4E3}" destId="{BBC36264-8E6D-4E92-8C2A-23291CE7EC7A}" srcOrd="3" destOrd="0" parTransId="{21A26ECB-3BEE-4E65-9A8A-D8412DA28855}" sibTransId="{73C7E7A3-DEE1-4C9C-A076-F3B4FAB5357A}"/>
    <dgm:cxn modelId="{4492979F-49B0-4032-BF9D-82A5E203BD49}" type="presOf" srcId="{DA51EE78-A44E-4A27-8E9E-2861E0C09558}" destId="{E2B5D940-787D-4380-94E4-E2DD6757E6E3}" srcOrd="0" destOrd="0" presId="urn:microsoft.com/office/officeart/2008/layout/LinedList"/>
    <dgm:cxn modelId="{1D956AB4-7CB2-4688-802C-729CFECA021A}" srcId="{B8025C1D-8CDB-4775-A8FA-51E4CAFEC4E3}" destId="{DA51EE78-A44E-4A27-8E9E-2861E0C09558}" srcOrd="0" destOrd="0" parTransId="{B20052D7-1D29-4D6E-99A0-5B9FD9DD27DA}" sibTransId="{5D18B0F6-93B7-4D9A-A1A4-54BC1742FE99}"/>
    <dgm:cxn modelId="{96085CB7-7198-4920-B5B5-4895310A1319}" srcId="{B8025C1D-8CDB-4775-A8FA-51E4CAFEC4E3}" destId="{431A34E8-9DCB-440E-87C5-57936854AA3E}" srcOrd="2" destOrd="0" parTransId="{8135F56A-9A7D-423B-BFF9-75DD1A913B9F}" sibTransId="{9CC7EE24-68D7-4331-B045-952E2AD2FD5F}"/>
    <dgm:cxn modelId="{1937D1CB-9A97-4889-ABFB-80AB076D92A7}" srcId="{B8025C1D-8CDB-4775-A8FA-51E4CAFEC4E3}" destId="{24EB6E4E-E51A-4526-B3F0-9C10896FE192}" srcOrd="1" destOrd="0" parTransId="{A42B63E9-2EBE-4FFE-AFDA-DA1A3F2B1378}" sibTransId="{44A9E045-AABD-44C7-B50B-724F74925929}"/>
    <dgm:cxn modelId="{AD8C63D1-3D5E-460F-AD20-C1D08E9AF56F}" type="presOf" srcId="{431A34E8-9DCB-440E-87C5-57936854AA3E}" destId="{DDAA6CDE-48B2-4D03-89B6-ADD15B62185E}" srcOrd="0" destOrd="0" presId="urn:microsoft.com/office/officeart/2008/layout/LinedList"/>
    <dgm:cxn modelId="{E01D90DA-7F9C-4A83-A287-53CE216D03EE}" type="presOf" srcId="{B8025C1D-8CDB-4775-A8FA-51E4CAFEC4E3}" destId="{223636B2-9895-4F89-9B4C-638952B74FE4}" srcOrd="0" destOrd="0" presId="urn:microsoft.com/office/officeart/2008/layout/LinedList"/>
    <dgm:cxn modelId="{982EF5EA-BA78-4D1C-910C-98CE09ECB847}" type="presOf" srcId="{BBC36264-8E6D-4E92-8C2A-23291CE7EC7A}" destId="{F2434751-B6E2-4AE9-8244-AABF87016971}" srcOrd="0" destOrd="0" presId="urn:microsoft.com/office/officeart/2008/layout/LinedList"/>
    <dgm:cxn modelId="{35B47BFE-F525-49EE-9C1F-71E79676D37F}" type="presOf" srcId="{24EB6E4E-E51A-4526-B3F0-9C10896FE192}" destId="{111B5F60-155A-4A9C-8568-B187719E5072}" srcOrd="0" destOrd="0" presId="urn:microsoft.com/office/officeart/2008/layout/LinedList"/>
    <dgm:cxn modelId="{E666D949-1E1F-41ED-8266-DB8BEA77AF6D}" type="presParOf" srcId="{223636B2-9895-4F89-9B4C-638952B74FE4}" destId="{E08AFB7C-1438-4745-BF43-14A0EE72F225}" srcOrd="0" destOrd="0" presId="urn:microsoft.com/office/officeart/2008/layout/LinedList"/>
    <dgm:cxn modelId="{B0985F44-C7B8-469A-AC47-322509DE8920}" type="presParOf" srcId="{223636B2-9895-4F89-9B4C-638952B74FE4}" destId="{3EED5AEE-D39D-4EFD-BAB9-FD8E2B0ECF0D}" srcOrd="1" destOrd="0" presId="urn:microsoft.com/office/officeart/2008/layout/LinedList"/>
    <dgm:cxn modelId="{022F2969-E539-491D-B696-095735A4D9C0}" type="presParOf" srcId="{3EED5AEE-D39D-4EFD-BAB9-FD8E2B0ECF0D}" destId="{E2B5D940-787D-4380-94E4-E2DD6757E6E3}" srcOrd="0" destOrd="0" presId="urn:microsoft.com/office/officeart/2008/layout/LinedList"/>
    <dgm:cxn modelId="{58027B0C-0702-4F01-AB54-3925A9540289}" type="presParOf" srcId="{3EED5AEE-D39D-4EFD-BAB9-FD8E2B0ECF0D}" destId="{F3EF385B-F138-4C90-A395-AD8E4EDF9F36}" srcOrd="1" destOrd="0" presId="urn:microsoft.com/office/officeart/2008/layout/LinedList"/>
    <dgm:cxn modelId="{1A5AB915-2851-44E3-86E0-98D42783B857}" type="presParOf" srcId="{223636B2-9895-4F89-9B4C-638952B74FE4}" destId="{DE4FB624-EB04-43BE-9EFB-6D20D3B2C452}" srcOrd="2" destOrd="0" presId="urn:microsoft.com/office/officeart/2008/layout/LinedList"/>
    <dgm:cxn modelId="{0146519D-5843-4253-BF9A-F9B1B18DE79C}" type="presParOf" srcId="{223636B2-9895-4F89-9B4C-638952B74FE4}" destId="{D8629351-8F3E-4AF3-A9BE-EAEB3E478743}" srcOrd="3" destOrd="0" presId="urn:microsoft.com/office/officeart/2008/layout/LinedList"/>
    <dgm:cxn modelId="{E7797E05-5263-4C76-9D7D-568DEA70FB3E}" type="presParOf" srcId="{D8629351-8F3E-4AF3-A9BE-EAEB3E478743}" destId="{111B5F60-155A-4A9C-8568-B187719E5072}" srcOrd="0" destOrd="0" presId="urn:microsoft.com/office/officeart/2008/layout/LinedList"/>
    <dgm:cxn modelId="{FEBD6198-9C6E-4E99-9D46-5553B5FDE230}" type="presParOf" srcId="{D8629351-8F3E-4AF3-A9BE-EAEB3E478743}" destId="{C600AE84-3AC8-4A03-8DB0-4BBD9D7B5F44}" srcOrd="1" destOrd="0" presId="urn:microsoft.com/office/officeart/2008/layout/LinedList"/>
    <dgm:cxn modelId="{6378E90F-A8CF-4D78-A66D-68B4DFB8C430}" type="presParOf" srcId="{223636B2-9895-4F89-9B4C-638952B74FE4}" destId="{3B65307F-FF24-4203-A15E-AE6C2FFBE4A6}" srcOrd="4" destOrd="0" presId="urn:microsoft.com/office/officeart/2008/layout/LinedList"/>
    <dgm:cxn modelId="{2B9FB8A9-EDCE-4487-825E-720044FB2C81}" type="presParOf" srcId="{223636B2-9895-4F89-9B4C-638952B74FE4}" destId="{41DEFA04-39C4-4DBE-82DD-E99F724C8180}" srcOrd="5" destOrd="0" presId="urn:microsoft.com/office/officeart/2008/layout/LinedList"/>
    <dgm:cxn modelId="{14A2BC7F-3137-40EC-AE94-57CF30893C0E}" type="presParOf" srcId="{41DEFA04-39C4-4DBE-82DD-E99F724C8180}" destId="{DDAA6CDE-48B2-4D03-89B6-ADD15B62185E}" srcOrd="0" destOrd="0" presId="urn:microsoft.com/office/officeart/2008/layout/LinedList"/>
    <dgm:cxn modelId="{EB8BC155-8041-4BF0-AF05-4B757431667E}" type="presParOf" srcId="{41DEFA04-39C4-4DBE-82DD-E99F724C8180}" destId="{CFEBB840-718A-4D97-853B-B7524F96D412}" srcOrd="1" destOrd="0" presId="urn:microsoft.com/office/officeart/2008/layout/LinedList"/>
    <dgm:cxn modelId="{374579E3-8313-4223-A575-5F38E211BE3C}" type="presParOf" srcId="{223636B2-9895-4F89-9B4C-638952B74FE4}" destId="{DF7F093B-DEB8-4D8A-ABDA-576912441867}" srcOrd="6" destOrd="0" presId="urn:microsoft.com/office/officeart/2008/layout/LinedList"/>
    <dgm:cxn modelId="{E40437BD-FB07-4A14-B8B4-866BAB650350}" type="presParOf" srcId="{223636B2-9895-4F89-9B4C-638952B74FE4}" destId="{C1054EAD-2F05-448A-9F0E-E25E69D0E3BF}" srcOrd="7" destOrd="0" presId="urn:microsoft.com/office/officeart/2008/layout/LinedList"/>
    <dgm:cxn modelId="{D908E9BC-D265-4028-8999-108F809CDB30}" type="presParOf" srcId="{C1054EAD-2F05-448A-9F0E-E25E69D0E3BF}" destId="{F2434751-B6E2-4AE9-8244-AABF87016971}" srcOrd="0" destOrd="0" presId="urn:microsoft.com/office/officeart/2008/layout/LinedList"/>
    <dgm:cxn modelId="{FC2B039D-2E7D-4C77-B119-B9A33EFC8219}" type="presParOf" srcId="{C1054EAD-2F05-448A-9F0E-E25E69D0E3BF}" destId="{6A314839-F62B-4184-8F34-2D416649BBB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8AFB7C-1438-4745-BF43-14A0EE72F225}">
      <dsp:nvSpPr>
        <dsp:cNvPr id="0" name=""/>
        <dsp:cNvSpPr/>
      </dsp:nvSpPr>
      <dsp:spPr>
        <a:xfrm>
          <a:off x="0" y="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B5D940-787D-4380-94E4-E2DD6757E6E3}">
      <dsp:nvSpPr>
        <dsp:cNvPr id="0" name=""/>
        <dsp:cNvSpPr/>
      </dsp:nvSpPr>
      <dsp:spPr>
        <a:xfrm>
          <a:off x="0" y="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Simulador Financeiro</a:t>
          </a:r>
        </a:p>
      </dsp:txBody>
      <dsp:txXfrm>
        <a:off x="0" y="0"/>
        <a:ext cx="6266011" cy="1224886"/>
      </dsp:txXfrm>
    </dsp:sp>
    <dsp:sp modelId="{DE4FB624-EB04-43BE-9EFB-6D20D3B2C452}">
      <dsp:nvSpPr>
        <dsp:cNvPr id="0" name=""/>
        <dsp:cNvSpPr/>
      </dsp:nvSpPr>
      <dsp:spPr>
        <a:xfrm>
          <a:off x="0" y="1224886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236686"/>
                <a:satOff val="-1956"/>
                <a:lumOff val="-4183"/>
                <a:alphaOff val="0"/>
                <a:tint val="96000"/>
                <a:lumMod val="104000"/>
              </a:schemeClr>
            </a:gs>
            <a:gs pos="100000">
              <a:schemeClr val="accent2">
                <a:hueOff val="-236686"/>
                <a:satOff val="-1956"/>
                <a:lumOff val="-4183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236686"/>
              <a:satOff val="-1956"/>
              <a:lumOff val="-4183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11B5F60-155A-4A9C-8568-B187719E5072}">
      <dsp:nvSpPr>
        <dsp:cNvPr id="0" name=""/>
        <dsp:cNvSpPr/>
      </dsp:nvSpPr>
      <dsp:spPr>
        <a:xfrm>
          <a:off x="0" y="1224886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MySQL</a:t>
          </a:r>
        </a:p>
      </dsp:txBody>
      <dsp:txXfrm>
        <a:off x="0" y="1224886"/>
        <a:ext cx="6266011" cy="1224886"/>
      </dsp:txXfrm>
    </dsp:sp>
    <dsp:sp modelId="{3B65307F-FF24-4203-A15E-AE6C2FFBE4A6}">
      <dsp:nvSpPr>
        <dsp:cNvPr id="0" name=""/>
        <dsp:cNvSpPr/>
      </dsp:nvSpPr>
      <dsp:spPr>
        <a:xfrm>
          <a:off x="0" y="2449773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473373"/>
                <a:satOff val="-3912"/>
                <a:lumOff val="-8366"/>
                <a:alphaOff val="0"/>
                <a:tint val="96000"/>
                <a:lumMod val="104000"/>
              </a:schemeClr>
            </a:gs>
            <a:gs pos="100000">
              <a:schemeClr val="accent2">
                <a:hueOff val="-473373"/>
                <a:satOff val="-3912"/>
                <a:lumOff val="-8366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73373"/>
              <a:satOff val="-3912"/>
              <a:lumOff val="-8366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AA6CDE-48B2-4D03-89B6-ADD15B62185E}">
      <dsp:nvSpPr>
        <dsp:cNvPr id="0" name=""/>
        <dsp:cNvSpPr/>
      </dsp:nvSpPr>
      <dsp:spPr>
        <a:xfrm>
          <a:off x="0" y="2449773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Arduino</a:t>
          </a:r>
        </a:p>
      </dsp:txBody>
      <dsp:txXfrm>
        <a:off x="0" y="2449773"/>
        <a:ext cx="6266011" cy="1224886"/>
      </dsp:txXfrm>
    </dsp:sp>
    <dsp:sp modelId="{DF7F093B-DEB8-4D8A-ABDA-576912441867}">
      <dsp:nvSpPr>
        <dsp:cNvPr id="0" name=""/>
        <dsp:cNvSpPr/>
      </dsp:nvSpPr>
      <dsp:spPr>
        <a:xfrm>
          <a:off x="0" y="3674660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710059"/>
              <a:satOff val="-5868"/>
              <a:lumOff val="-12549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434751-B6E2-4AE9-8244-AABF87016971}">
      <dsp:nvSpPr>
        <dsp:cNvPr id="0" name=""/>
        <dsp:cNvSpPr/>
      </dsp:nvSpPr>
      <dsp:spPr>
        <a:xfrm>
          <a:off x="0" y="3674660"/>
          <a:ext cx="6266011" cy="1224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GitHub</a:t>
          </a:r>
        </a:p>
      </dsp:txBody>
      <dsp:txXfrm>
        <a:off x="0" y="3674660"/>
        <a:ext cx="6266011" cy="1224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4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51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305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7883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880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5451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575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48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36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06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528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50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66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8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8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24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952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9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F5BDD-100E-4919-B260-F2C9136F0D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34" b="34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22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 flipH="1">
            <a:off x="7426885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7701" y="3496574"/>
            <a:ext cx="6436104" cy="105242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400"/>
              <a:t>Controle de </a:t>
            </a:r>
            <a:r>
              <a:rPr lang="en-US" sz="3400" err="1"/>
              <a:t>umidade</a:t>
            </a:r>
            <a:r>
              <a:rPr lang="en-US" sz="3400"/>
              <a:t> </a:t>
            </a:r>
            <a:r>
              <a:rPr lang="en-US" sz="3400" err="1"/>
              <a:t>na</a:t>
            </a:r>
            <a:r>
              <a:rPr lang="en-US" sz="3400"/>
              <a:t> </a:t>
            </a:r>
            <a:r>
              <a:rPr lang="en-US" sz="3400" err="1"/>
              <a:t>indústria</a:t>
            </a:r>
            <a:r>
              <a:rPr lang="en-US" sz="3400"/>
              <a:t> </a:t>
            </a:r>
            <a:r>
              <a:rPr lang="en-US" sz="3400" err="1"/>
              <a:t>têxtil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47701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8CD9E9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Pesquisa</a:t>
            </a:r>
            <a:r>
              <a:rPr lang="en-US" sz="18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8CD9E9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e </a:t>
            </a:r>
            <a:r>
              <a:rPr lang="en-US" sz="18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8CD9E9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Inovação</a:t>
            </a:r>
            <a:r>
              <a:rPr lang="en-US" sz="18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8CD9E9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- </a:t>
            </a:r>
            <a:r>
              <a:rPr lang="en-US" sz="18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8CD9E9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Contexto</a:t>
            </a:r>
            <a:r>
              <a:rPr lang="en-US" sz="18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8CD9E9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e </a:t>
            </a:r>
            <a:r>
              <a:rPr lang="en-US" sz="18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8CD9E9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Justificativa</a:t>
            </a:r>
            <a:endParaRPr lang="en-US" sz="1800" err="1">
              <a:solidFill>
                <a:srgbClr val="8CD9E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FC186A-5A9F-4A9A-A72D-DFBBE9934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9">
            <a:extLst>
              <a:ext uri="{FF2B5EF4-FFF2-40B4-BE49-F238E27FC236}">
                <a16:creationId xmlns:a16="http://schemas.microsoft.com/office/drawing/2014/main" id="{E8EE1E2B-262B-4EE5-9AB3-125FAB1A8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ln w="15875" cap="sq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3EE923-672B-4978-B50D-984CC2BDE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626" y="966851"/>
            <a:ext cx="6889930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/>
              <a:t>Faunus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C1BAA4-EE2F-4E4D-8154-55EBE7986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966851"/>
            <a:ext cx="2820362" cy="462686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err="1">
                <a:solidFill>
                  <a:schemeClr val="tx1"/>
                </a:solidFill>
              </a:rPr>
              <a:t>Monitoramento</a:t>
            </a:r>
            <a:r>
              <a:rPr lang="en-US" sz="2000">
                <a:solidFill>
                  <a:schemeClr val="tx1"/>
                </a:solidFill>
              </a:rPr>
              <a:t> de </a:t>
            </a:r>
            <a:r>
              <a:rPr lang="en-US" sz="2000" err="1">
                <a:solidFill>
                  <a:schemeClr val="tx1"/>
                </a:solidFill>
              </a:rPr>
              <a:t>umidade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em</a:t>
            </a:r>
            <a:r>
              <a:rPr lang="en-US" sz="2000">
                <a:solidFill>
                  <a:schemeClr val="tx1"/>
                </a:solidFill>
              </a:rPr>
              <a:t> </a:t>
            </a:r>
            <a:r>
              <a:rPr lang="en-US" sz="2000" err="1">
                <a:solidFill>
                  <a:schemeClr val="tx1"/>
                </a:solidFill>
              </a:rPr>
              <a:t>plantas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industriais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na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indústria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err="1">
                <a:solidFill>
                  <a:schemeClr val="tx1"/>
                </a:solidFill>
              </a:rPr>
              <a:t>têxtil</a:t>
            </a:r>
            <a:endParaRPr lang="en-US" sz="2000" err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862CADB7-E9BE-4376-8036-0D21CBDC9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1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28264E-43F8-4339-BE92-AA6B94D40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20681"/>
            <a:ext cx="12188952" cy="2637319"/>
          </a:xfrm>
          <a:prstGeom prst="rect">
            <a:avLst/>
          </a:prstGeom>
          <a:gradFill>
            <a:gsLst>
              <a:gs pos="42000">
                <a:schemeClr val="bg1">
                  <a:alpha val="23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B1F7B3-E648-4340-9A21-9EFCB1F80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341CB-3A33-4A36-A7FE-C95D2B3C0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E017C61D-EC3F-409A-843E-A8A1DB65F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" y="-2336"/>
            <a:ext cx="12160369" cy="686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230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19238C-57D0-4817-9341-64E9A40A6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Backlog</a:t>
            </a:r>
            <a:endParaRPr lang="en-US" sz="42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E5C202B-877E-4444-A250-48205DB82497}"/>
              </a:ext>
            </a:extLst>
          </p:cNvPr>
          <p:cNvGraphicFramePr>
            <a:graphicFrameLocks noGrp="1"/>
          </p:cNvGraphicFramePr>
          <p:nvPr/>
        </p:nvGraphicFramePr>
        <p:xfrm>
          <a:off x="-4586378" y="-136886830"/>
          <a:ext cx="180634" cy="14666352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8768">
                  <a:extLst>
                    <a:ext uri="{9D8B030D-6E8A-4147-A177-3AD203B41FA5}">
                      <a16:colId xmlns:a16="http://schemas.microsoft.com/office/drawing/2014/main" val="2513536773"/>
                    </a:ext>
                  </a:extLst>
                </a:gridCol>
                <a:gridCol w="64330">
                  <a:extLst>
                    <a:ext uri="{9D8B030D-6E8A-4147-A177-3AD203B41FA5}">
                      <a16:colId xmlns:a16="http://schemas.microsoft.com/office/drawing/2014/main" val="1567417012"/>
                    </a:ext>
                  </a:extLst>
                </a:gridCol>
                <a:gridCol w="38768">
                  <a:extLst>
                    <a:ext uri="{9D8B030D-6E8A-4147-A177-3AD203B41FA5}">
                      <a16:colId xmlns:a16="http://schemas.microsoft.com/office/drawing/2014/main" val="856719239"/>
                    </a:ext>
                  </a:extLst>
                </a:gridCol>
                <a:gridCol w="38768">
                  <a:extLst>
                    <a:ext uri="{9D8B030D-6E8A-4147-A177-3AD203B41FA5}">
                      <a16:colId xmlns:a16="http://schemas.microsoft.com/office/drawing/2014/main" val="30647179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 err="1">
                          <a:effectLst/>
                        </a:rPr>
                        <a:t>Projeto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sobre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controle</a:t>
                      </a:r>
                      <a:r>
                        <a:rPr lang="en-US" sz="800" dirty="0">
                          <a:effectLst/>
                        </a:rPr>
                        <a:t> de </a:t>
                      </a:r>
                      <a:r>
                        <a:rPr lang="en-US" sz="800" dirty="0" err="1">
                          <a:effectLst/>
                        </a:rPr>
                        <a:t>umidade</a:t>
                      </a:r>
                      <a:r>
                        <a:rPr lang="en-US" sz="800" dirty="0">
                          <a:effectLst/>
                        </a:rPr>
                        <a:t> e </a:t>
                      </a:r>
                      <a:r>
                        <a:rPr lang="en-US" sz="800" dirty="0" err="1">
                          <a:effectLst/>
                        </a:rPr>
                        <a:t>temperatura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indústria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têxtil</a:t>
                      </a:r>
                      <a:r>
                        <a:rPr lang="en-US" sz="800" dirty="0">
                          <a:effectLst/>
                        </a:rPr>
                        <a:t> para </a:t>
                      </a:r>
                      <a:r>
                        <a:rPr lang="en-US" sz="800" dirty="0" err="1">
                          <a:effectLst/>
                        </a:rPr>
                        <a:t>evitar</a:t>
                      </a:r>
                      <a:r>
                        <a:rPr lang="en-US" sz="800" dirty="0">
                          <a:effectLst/>
                        </a:rPr>
                        <a:t> o </a:t>
                      </a:r>
                      <a:r>
                        <a:rPr lang="en-US" sz="800" dirty="0" err="1">
                          <a:effectLst/>
                        </a:rPr>
                        <a:t>desperdício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161603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dirty="0" err="1">
                          <a:effectLst/>
                        </a:rPr>
                        <a:t>Planilha</a:t>
                      </a:r>
                      <a:r>
                        <a:rPr lang="en-US" sz="800" dirty="0">
                          <a:effectLst/>
                        </a:rPr>
                        <a:t> de </a:t>
                      </a:r>
                      <a:r>
                        <a:rPr lang="en-US" sz="800" dirty="0" err="1">
                          <a:effectLst/>
                        </a:rPr>
                        <a:t>requisitos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3884850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dirty="0" err="1">
                          <a:effectLst/>
                        </a:rPr>
                        <a:t>Nomes</a:t>
                      </a:r>
                      <a:r>
                        <a:rPr lang="en-US" sz="800" dirty="0">
                          <a:effectLst/>
                        </a:rPr>
                        <a:t> e Ra's no final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ctr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13586684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11215214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167918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ID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Requisito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Classificação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Funcional</a:t>
                      </a:r>
                      <a:r>
                        <a:rPr lang="en-US" sz="800" dirty="0">
                          <a:effectLst/>
                        </a:rPr>
                        <a:t>/ </a:t>
                      </a:r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555414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software </a:t>
                      </a:r>
                      <a:r>
                        <a:rPr lang="en-US" sz="800" dirty="0" err="1">
                          <a:effectLst/>
                        </a:rPr>
                        <a:t>deve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fazer</a:t>
                      </a:r>
                      <a:r>
                        <a:rPr lang="en-US" sz="800" dirty="0">
                          <a:effectLst/>
                        </a:rPr>
                        <a:t> a </a:t>
                      </a:r>
                      <a:r>
                        <a:rPr lang="en-US" sz="800" dirty="0" err="1">
                          <a:effectLst/>
                        </a:rPr>
                        <a:t>leitura</a:t>
                      </a:r>
                      <a:r>
                        <a:rPr lang="en-US" sz="800" dirty="0">
                          <a:effectLst/>
                        </a:rPr>
                        <a:t> da </a:t>
                      </a:r>
                      <a:r>
                        <a:rPr lang="en-US" sz="800" dirty="0" err="1">
                          <a:effectLst/>
                        </a:rPr>
                        <a:t>umidade</a:t>
                      </a:r>
                      <a:r>
                        <a:rPr lang="en-US" sz="800" dirty="0">
                          <a:effectLst/>
                        </a:rPr>
                        <a:t> a </a:t>
                      </a:r>
                      <a:r>
                        <a:rPr lang="en-US" sz="800" dirty="0" err="1">
                          <a:effectLst/>
                        </a:rPr>
                        <a:t>todo</a:t>
                      </a:r>
                      <a:r>
                        <a:rPr lang="en-US" sz="800" dirty="0">
                          <a:effectLst/>
                        </a:rPr>
                        <a:t> tempo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Funcional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25456599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R2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software </a:t>
                      </a:r>
                      <a:r>
                        <a:rPr lang="en-US" sz="800" dirty="0" err="1">
                          <a:effectLst/>
                        </a:rPr>
                        <a:t>deve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sinalizar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em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caso</a:t>
                      </a:r>
                      <a:r>
                        <a:rPr lang="en-US" sz="800" dirty="0">
                          <a:effectLst/>
                        </a:rPr>
                        <a:t> de </a:t>
                      </a:r>
                      <a:r>
                        <a:rPr lang="en-US" sz="800" dirty="0" err="1">
                          <a:effectLst/>
                        </a:rPr>
                        <a:t>pico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ou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depressão</a:t>
                      </a:r>
                      <a:r>
                        <a:rPr lang="en-US" sz="800" dirty="0">
                          <a:effectLst/>
                        </a:rPr>
                        <a:t> de </a:t>
                      </a:r>
                      <a:r>
                        <a:rPr lang="en-US" sz="800" dirty="0" err="1">
                          <a:effectLst/>
                        </a:rPr>
                        <a:t>umidade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instantaneamente</a:t>
                      </a:r>
                      <a:r>
                        <a:rPr lang="en-US" sz="800" dirty="0">
                          <a:effectLst/>
                        </a:rPr>
                        <a:t> (Site e </a:t>
                      </a:r>
                      <a:r>
                        <a:rPr lang="en-US" sz="800" dirty="0" err="1">
                          <a:effectLst/>
                        </a:rPr>
                        <a:t>Operação</a:t>
                      </a:r>
                      <a:r>
                        <a:rPr lang="en-US" sz="800" dirty="0">
                          <a:effectLst/>
                        </a:rPr>
                        <a:t>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Funcional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1706102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software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exibir</a:t>
                      </a:r>
                      <a:r>
                        <a:rPr lang="en-US" sz="800" dirty="0">
                          <a:effectLst/>
                        </a:rPr>
                        <a:t> o </a:t>
                      </a:r>
                      <a:r>
                        <a:rPr lang="en-US" sz="800" dirty="0" err="1">
                          <a:effectLst/>
                        </a:rPr>
                        <a:t>nível</a:t>
                      </a:r>
                      <a:r>
                        <a:rPr lang="en-US" sz="800" dirty="0">
                          <a:effectLst/>
                        </a:rPr>
                        <a:t> de </a:t>
                      </a:r>
                      <a:r>
                        <a:rPr lang="en-US" sz="800" dirty="0" err="1">
                          <a:effectLst/>
                        </a:rPr>
                        <a:t>umidade</a:t>
                      </a:r>
                      <a:r>
                        <a:rPr lang="en-US" sz="800" dirty="0">
                          <a:effectLst/>
                        </a:rPr>
                        <a:t> a </a:t>
                      </a:r>
                      <a:r>
                        <a:rPr lang="en-US" sz="800" dirty="0" err="1">
                          <a:effectLst/>
                        </a:rPr>
                        <a:t>cada</a:t>
                      </a:r>
                      <a:r>
                        <a:rPr lang="en-US" sz="800" dirty="0">
                          <a:effectLst/>
                        </a:rPr>
                        <a:t> 3 </a:t>
                      </a:r>
                      <a:r>
                        <a:rPr lang="en-US" sz="800" dirty="0" err="1">
                          <a:effectLst/>
                        </a:rPr>
                        <a:t>minutos</a:t>
                      </a:r>
                      <a:r>
                        <a:rPr lang="en-US" sz="800" dirty="0">
                          <a:effectLst/>
                        </a:rPr>
                        <a:t>  (Site)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Funcional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33130793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R4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software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exibir</a:t>
                      </a:r>
                      <a:r>
                        <a:rPr lang="en-US" sz="800" dirty="0">
                          <a:effectLst/>
                        </a:rPr>
                        <a:t> o </a:t>
                      </a:r>
                      <a:r>
                        <a:rPr lang="en-US" sz="800" dirty="0" err="1">
                          <a:effectLst/>
                        </a:rPr>
                        <a:t>nível</a:t>
                      </a:r>
                      <a:r>
                        <a:rPr lang="en-US" sz="800" dirty="0">
                          <a:effectLst/>
                        </a:rPr>
                        <a:t> de </a:t>
                      </a:r>
                      <a:r>
                        <a:rPr lang="en-US" sz="800" dirty="0" err="1">
                          <a:effectLst/>
                        </a:rPr>
                        <a:t>umidade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em</a:t>
                      </a:r>
                      <a:r>
                        <a:rPr lang="en-US" sz="800" dirty="0">
                          <a:effectLst/>
                        </a:rPr>
                        <a:t> tempo real </a:t>
                      </a:r>
                      <a:r>
                        <a:rPr lang="en-US" sz="800" dirty="0" err="1">
                          <a:effectLst/>
                        </a:rPr>
                        <a:t>na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operação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Funcional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7000161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software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exibir</a:t>
                      </a:r>
                      <a:r>
                        <a:rPr lang="en-US" sz="800" dirty="0">
                          <a:effectLst/>
                        </a:rPr>
                        <a:t> o </a:t>
                      </a:r>
                      <a:r>
                        <a:rPr lang="en-US" sz="800" dirty="0" err="1">
                          <a:effectLst/>
                        </a:rPr>
                        <a:t>nível</a:t>
                      </a:r>
                      <a:r>
                        <a:rPr lang="en-US" sz="800" dirty="0">
                          <a:effectLst/>
                        </a:rPr>
                        <a:t> de </a:t>
                      </a:r>
                      <a:r>
                        <a:rPr lang="en-US" sz="800" dirty="0" err="1">
                          <a:effectLst/>
                        </a:rPr>
                        <a:t>umidade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em</a:t>
                      </a:r>
                      <a:r>
                        <a:rPr lang="en-US" sz="800" dirty="0">
                          <a:effectLst/>
                        </a:rPr>
                        <a:t> tempo real no site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Desejável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Funcional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4087020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site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interface para login dos </a:t>
                      </a:r>
                      <a:r>
                        <a:rPr lang="en-US" sz="800" dirty="0" err="1">
                          <a:effectLst/>
                        </a:rPr>
                        <a:t>clientes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19440007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R7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Os</a:t>
                      </a:r>
                      <a:r>
                        <a:rPr lang="en-US" sz="800" dirty="0">
                          <a:effectLst/>
                        </a:rPr>
                        <a:t> dados </a:t>
                      </a:r>
                      <a:r>
                        <a:rPr lang="en-US" sz="800" dirty="0" err="1">
                          <a:effectLst/>
                        </a:rPr>
                        <a:t>deverão</a:t>
                      </a:r>
                      <a:r>
                        <a:rPr lang="en-US" sz="800" dirty="0">
                          <a:effectLst/>
                        </a:rPr>
                        <a:t> ser </a:t>
                      </a:r>
                      <a:r>
                        <a:rPr lang="en-US" sz="800" dirty="0" err="1">
                          <a:effectLst/>
                        </a:rPr>
                        <a:t>representados</a:t>
                      </a:r>
                      <a:r>
                        <a:rPr lang="en-US" sz="800" dirty="0">
                          <a:effectLst/>
                        </a:rPr>
                        <a:t> por um </a:t>
                      </a:r>
                      <a:r>
                        <a:rPr lang="en-US" sz="800" dirty="0" err="1">
                          <a:effectLst/>
                        </a:rPr>
                        <a:t>gráfico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disponibilizado</a:t>
                      </a:r>
                      <a:r>
                        <a:rPr lang="en-US" sz="800" dirty="0">
                          <a:effectLst/>
                        </a:rPr>
                        <a:t> no site (com </a:t>
                      </a:r>
                      <a:r>
                        <a:rPr lang="en-US" sz="800" dirty="0" err="1">
                          <a:effectLst/>
                        </a:rPr>
                        <a:t>intervalo</a:t>
                      </a:r>
                      <a:r>
                        <a:rPr lang="en-US" sz="800" dirty="0">
                          <a:effectLst/>
                        </a:rPr>
                        <a:t> de 3 </a:t>
                      </a:r>
                      <a:r>
                        <a:rPr lang="en-US" sz="800" dirty="0" err="1">
                          <a:effectLst/>
                        </a:rPr>
                        <a:t>minutos</a:t>
                      </a:r>
                      <a:r>
                        <a:rPr lang="en-US" sz="800" dirty="0">
                          <a:effectLst/>
                        </a:rPr>
                        <a:t>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33199996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R8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site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tabela</a:t>
                      </a:r>
                      <a:r>
                        <a:rPr lang="en-US" sz="800" dirty="0">
                          <a:effectLst/>
                        </a:rPr>
                        <a:t> para </a:t>
                      </a:r>
                      <a:r>
                        <a:rPr lang="en-US" sz="800" dirty="0" err="1">
                          <a:effectLst/>
                        </a:rPr>
                        <a:t>cada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tipo</a:t>
                      </a:r>
                      <a:r>
                        <a:rPr lang="en-US" sz="800" dirty="0">
                          <a:effectLst/>
                        </a:rPr>
                        <a:t> de </a:t>
                      </a:r>
                      <a:r>
                        <a:rPr lang="en-US" sz="800" dirty="0" err="1">
                          <a:effectLst/>
                        </a:rPr>
                        <a:t>maquinário</a:t>
                      </a:r>
                      <a:r>
                        <a:rPr lang="en-US" sz="800" dirty="0">
                          <a:effectLst/>
                        </a:rPr>
                        <a:t> (</a:t>
                      </a:r>
                      <a:r>
                        <a:rPr lang="en-US" sz="800" dirty="0" err="1">
                          <a:effectLst/>
                        </a:rPr>
                        <a:t>ou</a:t>
                      </a:r>
                      <a:r>
                        <a:rPr lang="en-US" sz="800" dirty="0">
                          <a:effectLst/>
                        </a:rPr>
                        <a:t> planta industrial)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Importante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2847444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conexão</a:t>
                      </a:r>
                      <a:r>
                        <a:rPr lang="en-US" sz="800" dirty="0">
                          <a:effectLst/>
                        </a:rPr>
                        <a:t> a rede WI-FI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Importante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409643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Site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ter</a:t>
                      </a:r>
                      <a:r>
                        <a:rPr lang="en-US" sz="800" dirty="0">
                          <a:effectLst/>
                        </a:rPr>
                        <a:t> um </a:t>
                      </a:r>
                      <a:r>
                        <a:rPr lang="en-US" sz="800" dirty="0" err="1">
                          <a:effectLst/>
                        </a:rPr>
                        <a:t>simulador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financeiro</a:t>
                      </a: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133087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R11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site </a:t>
                      </a:r>
                      <a:r>
                        <a:rPr lang="en-US" sz="800" err="1">
                          <a:effectLst/>
                        </a:rPr>
                        <a:t>deve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err="1">
                          <a:effectLst/>
                        </a:rPr>
                        <a:t>mostrar</a:t>
                      </a:r>
                      <a:r>
                        <a:rPr lang="en-US" sz="800" dirty="0">
                          <a:effectLst/>
                        </a:rPr>
                        <a:t> um </a:t>
                      </a:r>
                      <a:r>
                        <a:rPr lang="en-US" sz="800" err="1">
                          <a:effectLst/>
                        </a:rPr>
                        <a:t>comparativo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err="1">
                          <a:effectLst/>
                        </a:rPr>
                        <a:t>ene</a:t>
                      </a:r>
                      <a:r>
                        <a:rPr lang="en-US" sz="800" dirty="0">
                          <a:effectLst/>
                        </a:rPr>
                        <a:t> as </a:t>
                      </a:r>
                      <a:r>
                        <a:rPr lang="en-US" sz="800" err="1">
                          <a:effectLst/>
                        </a:rPr>
                        <a:t>plantas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err="1">
                          <a:effectLst/>
                        </a:rPr>
                        <a:t>industriais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err="1">
                          <a:effectLst/>
                        </a:rPr>
                        <a:t>diferentes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Desejável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2993091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R12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site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interface para </a:t>
                      </a:r>
                      <a:r>
                        <a:rPr lang="en-US" sz="800" dirty="0" err="1">
                          <a:effectLst/>
                        </a:rPr>
                        <a:t>contato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7171271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haver </a:t>
                      </a:r>
                      <a:r>
                        <a:rPr lang="en-US" sz="800" dirty="0" err="1">
                          <a:effectLst/>
                        </a:rPr>
                        <a:t>alimentação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elétrica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constante</a:t>
                      </a:r>
                      <a:r>
                        <a:rPr lang="en-US" sz="800" dirty="0">
                          <a:effectLst/>
                        </a:rPr>
                        <a:t> no </a:t>
                      </a:r>
                      <a:r>
                        <a:rPr lang="en-US" sz="800" dirty="0" err="1">
                          <a:effectLst/>
                        </a:rPr>
                        <a:t>arduino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2630091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R14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site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sessão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informativa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sobre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desperdício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na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industria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têxtil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Importante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2172335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Para </a:t>
                      </a:r>
                      <a:r>
                        <a:rPr lang="en-US" sz="800" dirty="0" err="1">
                          <a:effectLst/>
                        </a:rPr>
                        <a:t>efeito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ilustrativo</a:t>
                      </a:r>
                      <a:r>
                        <a:rPr lang="en-US" sz="800" dirty="0">
                          <a:effectLst/>
                        </a:rPr>
                        <a:t>, o site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tela</a:t>
                      </a:r>
                      <a:r>
                        <a:rPr lang="en-US" sz="800" dirty="0">
                          <a:effectLst/>
                        </a:rPr>
                        <a:t> que </a:t>
                      </a:r>
                      <a:r>
                        <a:rPr lang="en-US" sz="800" dirty="0" err="1">
                          <a:effectLst/>
                        </a:rPr>
                        <a:t>mostra</a:t>
                      </a:r>
                      <a:r>
                        <a:rPr lang="en-US" sz="800" dirty="0">
                          <a:effectLst/>
                        </a:rPr>
                        <a:t> a </a:t>
                      </a:r>
                      <a:r>
                        <a:rPr lang="en-US" sz="800" dirty="0" err="1">
                          <a:effectLst/>
                        </a:rPr>
                        <a:t>compração</a:t>
                      </a:r>
                      <a:r>
                        <a:rPr lang="en-US" sz="800" dirty="0">
                          <a:effectLst/>
                        </a:rPr>
                        <a:t> entre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planta </a:t>
                      </a:r>
                      <a:r>
                        <a:rPr lang="en-US" sz="800" dirty="0" err="1">
                          <a:effectLst/>
                        </a:rPr>
                        <a:t>bem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controlada</a:t>
                      </a:r>
                      <a:r>
                        <a:rPr lang="en-US" sz="800" dirty="0">
                          <a:effectLst/>
                        </a:rPr>
                        <a:t> e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sem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controle</a:t>
                      </a:r>
                      <a:r>
                        <a:rPr lang="en-US" sz="800" dirty="0">
                          <a:effectLst/>
                        </a:rPr>
                        <a:t> (</a:t>
                      </a:r>
                      <a:r>
                        <a:rPr lang="en-US" sz="800" dirty="0" err="1">
                          <a:effectLst/>
                        </a:rPr>
                        <a:t>Gráficos</a:t>
                      </a:r>
                      <a:r>
                        <a:rPr lang="en-US" sz="800" dirty="0">
                          <a:effectLst/>
                        </a:rPr>
                        <a:t>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10541032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site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tela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inicial</a:t>
                      </a:r>
                      <a:r>
                        <a:rPr lang="en-US" sz="800" dirty="0">
                          <a:effectLst/>
                        </a:rPr>
                        <a:t>,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que </a:t>
                      </a:r>
                      <a:r>
                        <a:rPr lang="en-US" sz="800" dirty="0" err="1">
                          <a:effectLst/>
                        </a:rPr>
                        <a:t>explique</a:t>
                      </a:r>
                      <a:r>
                        <a:rPr lang="en-US" sz="800" dirty="0">
                          <a:effectLst/>
                        </a:rPr>
                        <a:t> o que </a:t>
                      </a:r>
                      <a:r>
                        <a:rPr lang="en-US" sz="800" dirty="0" err="1">
                          <a:effectLst/>
                        </a:rPr>
                        <a:t>fazemos</a:t>
                      </a: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353285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R17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site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interface </a:t>
                      </a:r>
                      <a:r>
                        <a:rPr lang="en-US" sz="800" dirty="0" err="1">
                          <a:effectLst/>
                        </a:rPr>
                        <a:t>uma</a:t>
                      </a:r>
                      <a:r>
                        <a:rPr lang="en-US" sz="800" dirty="0">
                          <a:effectLst/>
                        </a:rPr>
                        <a:t> interface do </a:t>
                      </a:r>
                      <a:r>
                        <a:rPr lang="en-US" sz="800" dirty="0" err="1">
                          <a:effectLst/>
                        </a:rPr>
                        <a:t>Perfil</a:t>
                      </a:r>
                      <a:r>
                        <a:rPr lang="en-US" sz="800" dirty="0">
                          <a:effectLst/>
                        </a:rPr>
                        <a:t> do </a:t>
                      </a:r>
                      <a:r>
                        <a:rPr lang="en-US" sz="800" dirty="0" err="1">
                          <a:effectLst/>
                        </a:rPr>
                        <a:t>Cliente</a:t>
                      </a: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25831028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R18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</a:t>
                      </a:r>
                      <a:r>
                        <a:rPr lang="en-US" sz="800" dirty="0" err="1">
                          <a:effectLst/>
                        </a:rPr>
                        <a:t>cliente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poderá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fazer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alterações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básicas</a:t>
                      </a:r>
                      <a:r>
                        <a:rPr lang="en-US" sz="800" dirty="0">
                          <a:effectLst/>
                        </a:rPr>
                        <a:t> dos </a:t>
                      </a:r>
                      <a:r>
                        <a:rPr lang="en-US" sz="800" dirty="0" err="1">
                          <a:effectLst/>
                        </a:rPr>
                        <a:t>seus</a:t>
                      </a:r>
                      <a:r>
                        <a:rPr lang="en-US" sz="800" dirty="0">
                          <a:effectLst/>
                        </a:rPr>
                        <a:t> dados.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Desejável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4245331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R19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>
                          <a:effectLst/>
                        </a:rPr>
                        <a:t>O Site </a:t>
                      </a:r>
                      <a:r>
                        <a:rPr lang="en-US" sz="800" dirty="0" err="1">
                          <a:effectLst/>
                        </a:rPr>
                        <a:t>deverá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ter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acesso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constante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ao</a:t>
                      </a:r>
                      <a:r>
                        <a:rPr lang="en-US" sz="800" dirty="0">
                          <a:effectLst/>
                        </a:rPr>
                        <a:t> DB.</a:t>
                      </a: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err="1">
                          <a:effectLst/>
                        </a:rPr>
                        <a:t>Essencial</a:t>
                      </a:r>
                      <a:endParaRPr lang="en-US" sz="80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 dirty="0" err="1">
                          <a:effectLst/>
                        </a:rPr>
                        <a:t>Funcional</a:t>
                      </a:r>
                      <a:r>
                        <a:rPr lang="en-US" sz="800" dirty="0">
                          <a:effectLst/>
                        </a:rPr>
                        <a:t>/ </a:t>
                      </a:r>
                      <a:r>
                        <a:rPr lang="en-US" sz="800" dirty="0" err="1">
                          <a:effectLst/>
                        </a:rPr>
                        <a:t>Não</a:t>
                      </a:r>
                      <a:r>
                        <a:rPr lang="en-US" sz="800" dirty="0">
                          <a:effectLst/>
                        </a:rPr>
                        <a:t> </a:t>
                      </a:r>
                      <a:r>
                        <a:rPr lang="en-US" sz="800" dirty="0" err="1">
                          <a:effectLst/>
                        </a:rPr>
                        <a:t>funcional</a:t>
                      </a:r>
                      <a:endParaRPr lang="en-US" sz="800" dirty="0" err="1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84" marR="6684" marT="6684" marB="32081" anchor="b"/>
                </a:tc>
                <a:extLst>
                  <a:ext uri="{0D108BD9-81ED-4DB2-BD59-A6C34878D82A}">
                    <a16:rowId xmlns:a16="http://schemas.microsoft.com/office/drawing/2014/main" val="403917672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5515D23-8C10-4D2B-A4F3-D0C62CD1D3D3}"/>
              </a:ext>
            </a:extLst>
          </p:cNvPr>
          <p:cNvGraphicFramePr>
            <a:graphicFrameLocks noGrp="1"/>
          </p:cNvGraphicFramePr>
          <p:nvPr/>
        </p:nvGraphicFramePr>
        <p:xfrm>
          <a:off x="5324315" y="884140"/>
          <a:ext cx="6197669" cy="508972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4937299">
                  <a:extLst>
                    <a:ext uri="{9D8B030D-6E8A-4147-A177-3AD203B41FA5}">
                      <a16:colId xmlns:a16="http://schemas.microsoft.com/office/drawing/2014/main" val="4050539183"/>
                    </a:ext>
                  </a:extLst>
                </a:gridCol>
                <a:gridCol w="1260370">
                  <a:extLst>
                    <a:ext uri="{9D8B030D-6E8A-4147-A177-3AD203B41FA5}">
                      <a16:colId xmlns:a16="http://schemas.microsoft.com/office/drawing/2014/main" val="3969979840"/>
                    </a:ext>
                  </a:extLst>
                </a:gridCol>
              </a:tblGrid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Tarefa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Status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2626828450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Projeto configurado no github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Concluído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364628095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Documentação do projeto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Pendente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2515315513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Levantamento de dados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Concluído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374736103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Levantamento de requisitos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Concluído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3338247659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Protótipo do código e Montagem do Arduino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Concluído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2178086301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Desenho de Solução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Concluído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2917974699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Simulador financeiro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Concluído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4168955204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Protótipo do Site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Concluído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4147863880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Modelagem Banco de Dados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Pendente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4279978852"/>
                  </a:ext>
                </a:extLst>
              </a:tr>
              <a:tr h="462702"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Site funcional 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2000">
                          <a:effectLst/>
                        </a:rPr>
                        <a:t>Pendente</a:t>
                      </a:r>
                      <a:endParaRPr lang="en-US" sz="20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986" marR="16986" marT="16986" marB="81533" anchor="b"/>
                </a:tc>
                <a:extLst>
                  <a:ext uri="{0D108BD9-81ED-4DB2-BD59-A6C34878D82A}">
                    <a16:rowId xmlns:a16="http://schemas.microsoft.com/office/drawing/2014/main" val="76672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8202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E43351-2FC3-4C36-A748-D150B0A8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2FF400-4FAA-4061-A136-0AD9AF59F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768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9C4CA-C40C-4518-B2A4-C3BD8757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6D7448-2B21-4A69-83FC-BF36BB5EBA8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9608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7D398-F731-4FB5-8E5E-556F115D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7CAA79-A786-4CDE-BD98-24D1FFC50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249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F63B2-7E04-4415-8D26-0AF32675C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2FB296-725C-45F6-A276-49C6EEF22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987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r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750D8-7637-416D-8824-FEFB2758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1FBDDF-713D-4ED6-BC52-F05878698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817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4">
            <a:extLst>
              <a:ext uri="{FF2B5EF4-FFF2-40B4-BE49-F238E27FC236}">
                <a16:creationId xmlns:a16="http://schemas.microsoft.com/office/drawing/2014/main" id="{E702B083-54F7-41CA-9C6D-B87D35683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7D228-D6EA-4493-AC7F-80745858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09599"/>
            <a:ext cx="2799465" cy="5273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Elementos </a:t>
            </a:r>
            <a:br>
              <a:rPr lang="en-US" sz="4000"/>
            </a:br>
            <a:r>
              <a:rPr lang="en-US" sz="4000"/>
              <a:t>Técnicos</a:t>
            </a:r>
          </a:p>
        </p:txBody>
      </p:sp>
      <p:sp useBgFill="1">
        <p:nvSpPr>
          <p:cNvPr id="38" name="Freeform: Shape 36">
            <a:extLst>
              <a:ext uri="{FF2B5EF4-FFF2-40B4-BE49-F238E27FC236}">
                <a16:creationId xmlns:a16="http://schemas.microsoft.com/office/drawing/2014/main" id="{92AA17E1-8D32-49FA-8C33-D57631B4E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83806" y="-2"/>
            <a:ext cx="8108194" cy="6858002"/>
          </a:xfrm>
          <a:custGeom>
            <a:avLst/>
            <a:gdLst>
              <a:gd name="connsiteX0" fmla="*/ 4629960 w 8108194"/>
              <a:gd name="connsiteY0" fmla="*/ 0 h 6858002"/>
              <a:gd name="connsiteX1" fmla="*/ 0 w 8108194"/>
              <a:gd name="connsiteY1" fmla="*/ 0 h 6858002"/>
              <a:gd name="connsiteX2" fmla="*/ 0 w 8108194"/>
              <a:gd name="connsiteY2" fmla="*/ 6858002 h 6858002"/>
              <a:gd name="connsiteX3" fmla="*/ 1406984 w 8108194"/>
              <a:gd name="connsiteY3" fmla="*/ 6858002 h 6858002"/>
              <a:gd name="connsiteX4" fmla="*/ 4629960 w 8108194"/>
              <a:gd name="connsiteY4" fmla="*/ 6858002 h 6858002"/>
              <a:gd name="connsiteX5" fmla="*/ 7761129 w 8108194"/>
              <a:gd name="connsiteY5" fmla="*/ 6858002 h 6858002"/>
              <a:gd name="connsiteX6" fmla="*/ 7795626 w 8108194"/>
              <a:gd name="connsiteY6" fmla="*/ 6702327 h 6858002"/>
              <a:gd name="connsiteX7" fmla="*/ 7828504 w 8108194"/>
              <a:gd name="connsiteY7" fmla="*/ 6547336 h 6858002"/>
              <a:gd name="connsiteX8" fmla="*/ 7860686 w 8108194"/>
              <a:gd name="connsiteY8" fmla="*/ 6391660 h 6858002"/>
              <a:gd name="connsiteX9" fmla="*/ 7888239 w 8108194"/>
              <a:gd name="connsiteY9" fmla="*/ 6235297 h 6858002"/>
              <a:gd name="connsiteX10" fmla="*/ 7916023 w 8108194"/>
              <a:gd name="connsiteY10" fmla="*/ 6079621 h 6858002"/>
              <a:gd name="connsiteX11" fmla="*/ 7941955 w 8108194"/>
              <a:gd name="connsiteY11" fmla="*/ 5923258 h 6858002"/>
              <a:gd name="connsiteX12" fmla="*/ 7964181 w 8108194"/>
              <a:gd name="connsiteY12" fmla="*/ 5768953 h 6858002"/>
              <a:gd name="connsiteX13" fmla="*/ 7985250 w 8108194"/>
              <a:gd name="connsiteY13" fmla="*/ 5612591 h 6858002"/>
              <a:gd name="connsiteX14" fmla="*/ 8004468 w 8108194"/>
              <a:gd name="connsiteY14" fmla="*/ 5456914 h 6858002"/>
              <a:gd name="connsiteX15" fmla="*/ 8021137 w 8108194"/>
              <a:gd name="connsiteY15" fmla="*/ 5303981 h 6858002"/>
              <a:gd name="connsiteX16" fmla="*/ 8037808 w 8108194"/>
              <a:gd name="connsiteY16" fmla="*/ 5148990 h 6858002"/>
              <a:gd name="connsiteX17" fmla="*/ 8051700 w 8108194"/>
              <a:gd name="connsiteY17" fmla="*/ 4996057 h 6858002"/>
              <a:gd name="connsiteX18" fmla="*/ 8062581 w 8108194"/>
              <a:gd name="connsiteY18" fmla="*/ 4843123 h 6858002"/>
              <a:gd name="connsiteX19" fmla="*/ 8073927 w 8108194"/>
              <a:gd name="connsiteY19" fmla="*/ 4690876 h 6858002"/>
              <a:gd name="connsiteX20" fmla="*/ 8083419 w 8108194"/>
              <a:gd name="connsiteY20" fmla="*/ 4540000 h 6858002"/>
              <a:gd name="connsiteX21" fmla="*/ 8090134 w 8108194"/>
              <a:gd name="connsiteY21" fmla="*/ 4390495 h 6858002"/>
              <a:gd name="connsiteX22" fmla="*/ 8095922 w 8108194"/>
              <a:gd name="connsiteY22" fmla="*/ 4240991 h 6858002"/>
              <a:gd name="connsiteX23" fmla="*/ 8101479 w 8108194"/>
              <a:gd name="connsiteY23" fmla="*/ 4092858 h 6858002"/>
              <a:gd name="connsiteX24" fmla="*/ 8104026 w 8108194"/>
              <a:gd name="connsiteY24" fmla="*/ 3946783 h 6858002"/>
              <a:gd name="connsiteX25" fmla="*/ 8106804 w 8108194"/>
              <a:gd name="connsiteY25" fmla="*/ 3800707 h 6858002"/>
              <a:gd name="connsiteX26" fmla="*/ 8108194 w 8108194"/>
              <a:gd name="connsiteY26" fmla="*/ 3656689 h 6858002"/>
              <a:gd name="connsiteX27" fmla="*/ 8106804 w 8108194"/>
              <a:gd name="connsiteY27" fmla="*/ 3514043 h 6858002"/>
              <a:gd name="connsiteX28" fmla="*/ 8106804 w 8108194"/>
              <a:gd name="connsiteY28" fmla="*/ 3372768 h 6858002"/>
              <a:gd name="connsiteX29" fmla="*/ 8104026 w 8108194"/>
              <a:gd name="connsiteY29" fmla="*/ 3232865 h 6858002"/>
              <a:gd name="connsiteX30" fmla="*/ 8099859 w 8108194"/>
              <a:gd name="connsiteY30" fmla="*/ 3095705 h 6858002"/>
              <a:gd name="connsiteX31" fmla="*/ 8095922 w 8108194"/>
              <a:gd name="connsiteY31" fmla="*/ 2959917 h 6858002"/>
              <a:gd name="connsiteX32" fmla="*/ 8091523 w 8108194"/>
              <a:gd name="connsiteY32" fmla="*/ 2826871 h 6858002"/>
              <a:gd name="connsiteX33" fmla="*/ 8084809 w 8108194"/>
              <a:gd name="connsiteY33" fmla="*/ 2694512 h 6858002"/>
              <a:gd name="connsiteX34" fmla="*/ 8077631 w 8108194"/>
              <a:gd name="connsiteY34" fmla="*/ 2564211 h 6858002"/>
              <a:gd name="connsiteX35" fmla="*/ 8071149 w 8108194"/>
              <a:gd name="connsiteY35" fmla="*/ 2436652 h 6858002"/>
              <a:gd name="connsiteX36" fmla="*/ 8052857 w 8108194"/>
              <a:gd name="connsiteY36" fmla="*/ 2187706 h 6858002"/>
              <a:gd name="connsiteX37" fmla="*/ 8033409 w 8108194"/>
              <a:gd name="connsiteY37" fmla="*/ 1949048 h 6858002"/>
              <a:gd name="connsiteX38" fmla="*/ 8013034 w 8108194"/>
              <a:gd name="connsiteY38" fmla="*/ 1719991 h 6858002"/>
              <a:gd name="connsiteX39" fmla="*/ 7990575 w 8108194"/>
              <a:gd name="connsiteY39" fmla="*/ 1503278 h 6858002"/>
              <a:gd name="connsiteX40" fmla="*/ 7967191 w 8108194"/>
              <a:gd name="connsiteY40" fmla="*/ 1296166 h 6858002"/>
              <a:gd name="connsiteX41" fmla="*/ 7941955 w 8108194"/>
              <a:gd name="connsiteY41" fmla="*/ 1104142 h 6858002"/>
              <a:gd name="connsiteX42" fmla="*/ 7917180 w 8108194"/>
              <a:gd name="connsiteY42" fmla="*/ 923777 h 6858002"/>
              <a:gd name="connsiteX43" fmla="*/ 7892407 w 8108194"/>
              <a:gd name="connsiteY43" fmla="*/ 757813 h 6858002"/>
              <a:gd name="connsiteX44" fmla="*/ 7869022 w 8108194"/>
              <a:gd name="connsiteY44" fmla="*/ 605566 h 6858002"/>
              <a:gd name="connsiteX45" fmla="*/ 7846795 w 8108194"/>
              <a:gd name="connsiteY45" fmla="*/ 470463 h 6858002"/>
              <a:gd name="connsiteX46" fmla="*/ 7825725 w 8108194"/>
              <a:gd name="connsiteY46" fmla="*/ 348391 h 6858002"/>
              <a:gd name="connsiteX47" fmla="*/ 7808129 w 8108194"/>
              <a:gd name="connsiteY47" fmla="*/ 245521 h 6858002"/>
              <a:gd name="connsiteX48" fmla="*/ 7791459 w 8108194"/>
              <a:gd name="connsiteY48" fmla="*/ 159110 h 6858002"/>
              <a:gd name="connsiteX49" fmla="*/ 7767610 w 8108194"/>
              <a:gd name="connsiteY49" fmla="*/ 40466 h 6858002"/>
              <a:gd name="connsiteX50" fmla="*/ 7759507 w 8108194"/>
              <a:gd name="connsiteY50" fmla="*/ 4 h 6858002"/>
              <a:gd name="connsiteX51" fmla="*/ 7768809 w 8108194"/>
              <a:gd name="connsiteY51" fmla="*/ 4 h 6858002"/>
              <a:gd name="connsiteX52" fmla="*/ 7768809 w 8108194"/>
              <a:gd name="connsiteY52" fmla="*/ 3 h 6858002"/>
              <a:gd name="connsiteX53" fmla="*/ 4629960 w 8108194"/>
              <a:gd name="connsiteY53" fmla="*/ 3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108194" h="6858002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EEBE3-C38F-4D2C-91C5-D6C3EBC592C4}"/>
              </a:ext>
            </a:extLst>
          </p:cNvPr>
          <p:cNvSpPr txBox="1"/>
          <p:nvPr/>
        </p:nvSpPr>
        <p:spPr>
          <a:xfrm>
            <a:off x="4767533" y="411192"/>
            <a:ext cx="71426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0" name="TextBox 6">
            <a:extLst>
              <a:ext uri="{FF2B5EF4-FFF2-40B4-BE49-F238E27FC236}">
                <a16:creationId xmlns:a16="http://schemas.microsoft.com/office/drawing/2014/main" id="{5D04A61F-F788-415E-92C7-2F6AFB547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41357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535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pile of clothes on a bed&#10;&#10;Description generated with very high confidence">
            <a:extLst>
              <a:ext uri="{FF2B5EF4-FFF2-40B4-BE49-F238E27FC236}">
                <a16:creationId xmlns:a16="http://schemas.microsoft.com/office/drawing/2014/main" id="{B1D0B01D-A888-4A8B-A867-ED070C7605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>
            <a:alphaModFix amt="35000"/>
          </a:blip>
          <a:srcRect t="5295" b="97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13BC1-E56E-40A6-943A-4553D8952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Lixo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6FDA4-5B2F-4C91-AFB6-D27950ACF8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32449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9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CCEB25-E2E3-481F-A03A-19767D3E7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AD6E0-1E9C-4F3B-B735-F520CC16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Indústria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têxtil</a:t>
            </a:r>
            <a:endParaRPr lang="en-US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133F39-5FFB-4ACD-A3F1-DB5E7B55A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95" y="1732449"/>
            <a:ext cx="3078749" cy="405875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endParaRPr lang="en-US"/>
          </a:p>
          <a:p>
            <a:pPr algn="l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 algn="l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175 Mil toneladas/dia desperdiçadas no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mundo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 algn="l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 algn="l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=~ 235 Mil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toneladas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 /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dia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produzidas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no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mundo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 algn="l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 algn="l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4080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toneladas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/dia desperdiçadas no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Brasil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</a:t>
            </a:r>
          </a:p>
          <a:p>
            <a:pPr marL="285750" indent="-285750" algn="l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 algn="l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4931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Toneladas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produzidas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/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dia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no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Brasil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Picture 5" descr="A picture containing indoor, building, train, sitting&#10;&#10;Description generated with very high confidence">
            <a:extLst>
              <a:ext uri="{FF2B5EF4-FFF2-40B4-BE49-F238E27FC236}">
                <a16:creationId xmlns:a16="http://schemas.microsoft.com/office/drawing/2014/main" id="{D53CEE2E-D3DC-4EB5-8DF9-B6BDE02C9DB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0254" r="16655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51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0709-F846-44BD-8274-0901B1582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172" y="135147"/>
            <a:ext cx="3706889" cy="1821918"/>
          </a:xfrm>
        </p:spPr>
        <p:txBody>
          <a:bodyPr/>
          <a:lstStyle/>
          <a:p>
            <a:r>
              <a:rPr lang="en-US" sz="24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Representação</a:t>
            </a:r>
            <a:r>
              <a:rPr lang="en-US" sz="24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Problemática</a:t>
            </a:r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F11EC-B8C1-4043-BB8A-A4756D4ED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Desbalanceada</a:t>
            </a:r>
          </a:p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 Picos e depressões</a:t>
            </a:r>
          </a:p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Alto índice de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desperdício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pic>
        <p:nvPicPr>
          <p:cNvPr id="7" name="Picture 7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790832E-84FF-4565-879D-8B82901FB3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633" y="745129"/>
            <a:ext cx="6411924" cy="4808943"/>
          </a:xfrm>
        </p:spPr>
      </p:pic>
    </p:spTree>
    <p:extLst>
      <p:ext uri="{BB962C8B-B14F-4D97-AF65-F5344CB8AC3E}">
        <p14:creationId xmlns:p14="http://schemas.microsoft.com/office/powerpoint/2010/main" val="134425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0709-F846-44BD-8274-0901B158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Representação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Ideal</a:t>
            </a:r>
            <a:endParaRPr lang="en-US"/>
          </a:p>
        </p:txBody>
      </p:sp>
      <p:pic>
        <p:nvPicPr>
          <p:cNvPr id="5" name="Picture 5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39D5D35F-C6DC-4466-B1FF-87B2F1DC4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633" y="745129"/>
            <a:ext cx="6411924" cy="48089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F11EC-B8C1-4043-BB8A-A4756D4ED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Balanceado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Sem Picos e depressões</a:t>
            </a:r>
          </a:p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Baixo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índice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de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desperdício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marL="285750" indent="-285750">
              <a:buFont typeface="Arial" charset="2"/>
              <a:buChar char="•"/>
            </a:pP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68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B2FED-9F1A-4169-AF9C-66D112128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Máquinas</a:t>
            </a:r>
            <a:r>
              <a:rPr lang="en-US" sz="48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sz="48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também</a:t>
            </a:r>
            <a:r>
              <a:rPr lang="en-US" sz="48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sz="48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sofrem</a:t>
            </a:r>
            <a:r>
              <a:rPr lang="en-US" sz="480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com </a:t>
            </a:r>
            <a:r>
              <a:rPr lang="en-US" sz="480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problemas</a:t>
            </a:r>
            <a:endParaRPr lang="en-US" sz="4800" err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5" name="Picture 5" descr="A group of people in a room&#10;&#10;Description generated with high confidence">
            <a:extLst>
              <a:ext uri="{FF2B5EF4-FFF2-40B4-BE49-F238E27FC236}">
                <a16:creationId xmlns:a16="http://schemas.microsoft.com/office/drawing/2014/main" id="{67BB1609-9E5B-4258-818C-7D2D222E3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-1" b="28662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6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7712-F5B1-4ACC-B36A-65E12EF52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Controle de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umidade</a:t>
            </a:r>
            <a:endParaRPr lang="en-US" err="1"/>
          </a:p>
        </p:txBody>
      </p:sp>
      <p:pic>
        <p:nvPicPr>
          <p:cNvPr id="5" name="Picture 5" descr="A picture containing building, indoor, sitting, large&#10;&#10;Description generated with very high confidence">
            <a:extLst>
              <a:ext uri="{FF2B5EF4-FFF2-40B4-BE49-F238E27FC236}">
                <a16:creationId xmlns:a16="http://schemas.microsoft.com/office/drawing/2014/main" id="{F2D7C05B-A53A-4A20-ADBE-1891ABB23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0845" y="958850"/>
            <a:ext cx="4381500" cy="43815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89F7C-0DE1-461F-B4AA-D87FE43D4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Umidificar</a:t>
            </a:r>
          </a:p>
          <a:p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Desumidificar</a:t>
            </a:r>
          </a:p>
          <a:p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5250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F60B-5123-4A50-B197-741996C2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Vantagens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do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monitoramento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e 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controle</a:t>
            </a:r>
            <a:endParaRPr lang="en-US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8BE6D-2399-439E-8DD0-C28AF1742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Com Controle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6923-F979-486B-B3F2-2BCA2DE220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indent="-305435"/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Maior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lucro</a:t>
            </a: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Venda a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preços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mais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competitivos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Menos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desperdício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Negócio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mais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Eco-friendly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53DB3C-62C8-4311-8FC7-D54E47C76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Sem </a:t>
            </a:r>
            <a:r>
              <a:rPr lang="en-US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controle</a:t>
            </a:r>
            <a:endParaRPr lang="en-US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69F91F-C6B4-4DF8-A40D-59542AEEE5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indent="-305435"/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Menos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Lucro</a:t>
            </a: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Maior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preço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de 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venda</a:t>
            </a:r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Mais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desperdício</a:t>
            </a:r>
          </a:p>
          <a:p>
            <a:pPr indent="-305435"/>
            <a:endParaRPr lang="en-US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  <a:p>
            <a:pPr indent="-305435"/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Negócio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 "</a:t>
            </a:r>
            <a:r>
              <a:rPr lang="en-US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sujo</a:t>
            </a:r>
            <a:r>
              <a:rPr lang="en-US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161488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57EE0-65A8-4169-AC85-C7D5C28E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E onde entramos nisso?</a:t>
            </a:r>
          </a:p>
        </p:txBody>
      </p:sp>
    </p:spTree>
    <p:extLst>
      <p:ext uri="{BB962C8B-B14F-4D97-AF65-F5344CB8AC3E}">
        <p14:creationId xmlns:p14="http://schemas.microsoft.com/office/powerpoint/2010/main" val="2046324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SlateVTI</vt:lpstr>
      <vt:lpstr>Controle de umidade na indústria têxtil</vt:lpstr>
      <vt:lpstr>Lixo</vt:lpstr>
      <vt:lpstr>Indústria têxtil</vt:lpstr>
      <vt:lpstr>Representação Problemática</vt:lpstr>
      <vt:lpstr>Representação Ideal</vt:lpstr>
      <vt:lpstr>Máquinas também sofrem com problemas</vt:lpstr>
      <vt:lpstr>Controle de umidade</vt:lpstr>
      <vt:lpstr>Vantagens do monitoramento e controle</vt:lpstr>
      <vt:lpstr>E onde entramos nisso?</vt:lpstr>
      <vt:lpstr>Faunus</vt:lpstr>
      <vt:lpstr>PowerPoint Presentation</vt:lpstr>
      <vt:lpstr>Backlog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Elementos  Técnicos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Controle de umidade na indústria têxtil</dc:title>
  <dc:creator>Aluno</dc:creator>
  <cp:revision>91</cp:revision>
  <dcterms:created xsi:type="dcterms:W3CDTF">2020-03-04T20:49:19Z</dcterms:created>
  <dcterms:modified xsi:type="dcterms:W3CDTF">2020-03-11T16:32:30Z</dcterms:modified>
</cp:coreProperties>
</file>